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06" r:id="rId3"/>
    <p:sldId id="456" r:id="rId4"/>
    <p:sldId id="472" r:id="rId5"/>
    <p:sldId id="459" r:id="rId6"/>
    <p:sldId id="473" r:id="rId7"/>
    <p:sldId id="460" r:id="rId8"/>
    <p:sldId id="462" r:id="rId9"/>
    <p:sldId id="474" r:id="rId10"/>
    <p:sldId id="476" r:id="rId11"/>
    <p:sldId id="477" r:id="rId12"/>
    <p:sldId id="478" r:id="rId13"/>
    <p:sldId id="463" r:id="rId14"/>
    <p:sldId id="466" r:id="rId15"/>
    <p:sldId id="479" r:id="rId16"/>
    <p:sldId id="480" r:id="rId17"/>
    <p:sldId id="481" r:id="rId18"/>
    <p:sldId id="482" r:id="rId19"/>
    <p:sldId id="426" r:id="rId20"/>
    <p:sldId id="405" r:id="rId21"/>
    <p:sldId id="293" r:id="rId22"/>
    <p:sldId id="306" r:id="rId23"/>
    <p:sldId id="470" r:id="rId24"/>
    <p:sldId id="469" r:id="rId25"/>
    <p:sldId id="471" r:id="rId26"/>
    <p:sldId id="455" r:id="rId27"/>
    <p:sldId id="457" r:id="rId2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75273" autoAdjust="0"/>
  </p:normalViewPr>
  <p:slideViewPr>
    <p:cSldViewPr snapToGrid="0">
      <p:cViewPr varScale="1">
        <p:scale>
          <a:sx n="62" d="100"/>
          <a:sy n="62" d="100"/>
        </p:scale>
        <p:origin x="1747" y="53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30/09/2023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Uma matriz de confusão, também conhecida como tabela de contingência ou matriz de erros, é um layout de tabela específico que permite a visualização do desempenho de um classificador.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Cada linha da matriz representa os</a:t>
            </a:r>
            <a:r>
              <a:rPr lang="pt-BR" baseline="0" dirty="0"/>
              <a:t> exemplos que foram classificados como pertencentes a uma dada </a:t>
            </a:r>
            <a:r>
              <a:rPr lang="pt-BR" dirty="0"/>
              <a:t>classe, enquanto cada coluna representa os exemplos</a:t>
            </a:r>
            <a:r>
              <a:rPr lang="pt-BR" baseline="0" dirty="0"/>
              <a:t> realmente pertencentes a </a:t>
            </a:r>
            <a:r>
              <a:rPr lang="pt-BR" dirty="0"/>
              <a:t>uma dada classe.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nome, matriz de confusão, deriva do fato de tornar fácil verificar se o classificador está confundindo classes (ou seja, geralmente rotulando incorretamente uma como a outra).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12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Uma matriz de confusão, também conhecida como tabela de contingência ou matriz de erros, é um layout de tabela específico que permite a visualização do desempenho de um classificador.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Cada linha da matriz representa os</a:t>
            </a:r>
            <a:r>
              <a:rPr lang="pt-BR" baseline="0" dirty="0"/>
              <a:t> exemplos que foram classificados como pertencentes a uma dada </a:t>
            </a:r>
            <a:r>
              <a:rPr lang="pt-BR" dirty="0"/>
              <a:t>classe, enquanto cada coluna representa os exemplos</a:t>
            </a:r>
            <a:r>
              <a:rPr lang="pt-BR" baseline="0" dirty="0"/>
              <a:t> realmente pertencentes a </a:t>
            </a:r>
            <a:r>
              <a:rPr lang="pt-BR" dirty="0"/>
              <a:t>uma dada classe.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nome, matriz de confusão, deriva do fato de tornar fácil verificar se o classificador está confundindo classes (ou seja, geralmente rotulando incorretamente uma como a outra).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87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acurácia é uma métrica simples e fácil de interpretar, mas ela pode ser enganosa em alguns casos. Por exemplo, se os custos de falsos positivos e falsos negativos não são iguais, a acurácia pode não refletir o desempenho real do modelo.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considere um modelo de classificação que é usado para diagnosticar uma doença grave. Se o modelo classificar um paciente saudável como doente, isso pode levar a um tratamento desnecessário e caro. Nesse caso, um falso positivo é mais prejudicial do que um falso negativo.</a:t>
            </a:r>
          </a:p>
          <a:p>
            <a:endParaRPr lang="pt-BR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entanto, a acurácia não leva em consideração os custos associados aos erros de classificação, ou seja, não diferencia entre falsos positivos (quando o modelo prevê que algo acontecerá, mas na verdade não acontece) e falsos negativos (quando o modelo não prevê algo que acontece). Em muitos cenários do mundo real, os custos de falsos positivos e falsos negativos podem ser muito diferentes.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em um sistema de detecção de fraudes em transações financeiras, um falso positivo (classificar uma transação legítima como fraude) pode causar inconveniência para o cliente, enquanto um falso negativo (não detectar uma transação fraudulenta) pode resultar em perdas significativas para a empresa. Nesse caso, os custos de falsos negativos são muito maiores do que os de falsos positivos. A acurácia não levaria em consideração essa diferença de custos.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58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acurácia é uma métrica simples e fácil de interpretar, mas ela pode ser enganosa em alguns casos. Por exemplo, se os custos de falsos positivos e falsos negativos não são iguais, a acurácia pode não refletir o desempenho real do modelo.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considere um modelo de classificação que é usado para diagnosticar uma doença grave. Se o modelo classificar um paciente saudável como doente, isso pode levar a um tratamento desnecessário e caro. Nesse caso, um falso positivo é mais prejudicial do que um falso negativo.</a:t>
            </a:r>
          </a:p>
          <a:p>
            <a:endParaRPr lang="pt-BR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entanto, a acurácia não leva em consideração os custos associados aos erros de classificação, ou seja, não diferencia entre falsos positivos (quando o modelo prevê que algo acontecerá, mas na verdade não acontece) e falsos negativos (quando o modelo não prevê algo que acontece). Em muitos cenários do mundo real, os custos de falsos positivos e falsos negativos podem ser muito diferentes.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em um sistema de detecção de fraudes em transações financeiras, um falso positivo (classificar uma transação legítima como fraude) pode causar inconveniência para o cliente, enquanto um falso negativo (não detectar uma transação fraudulenta) pode resultar em perdas significativas para a empresa. Nesse caso, os custos de falsos negativos são muito maiores do que os de falsos positivos. A acurácia não levaria em consideração essa diferença de custos.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5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metricas_de_classificacao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proporção de exemplos classificados corretamente em relação ao total de exemplos </a:t>
            </a:r>
            <a:r>
              <a:rPr lang="pt-BR" b="0" i="0" dirty="0">
                <a:effectLst/>
              </a:rPr>
              <a:t>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predições corretas em comparação com todas as previsões feitas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É uma métrica útil para avaliar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performance geral do modelo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0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9D007B-9E18-00C3-2CF2-47D7955EB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626" y="1690688"/>
            <a:ext cx="5442250" cy="516731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 </a:t>
            </a:r>
            <a:r>
              <a:rPr lang="pt-BR" b="1" i="1" dirty="0">
                <a:solidFill>
                  <a:srgbClr val="00B050"/>
                </a:solidFill>
              </a:rPr>
              <a:t>acurácia</a:t>
            </a:r>
            <a:r>
              <a:rPr lang="pt-BR" dirty="0">
                <a:solidFill>
                  <a:schemeClr val="tx1"/>
                </a:solidFill>
              </a:rPr>
              <a:t> é, geralmente, a </a:t>
            </a:r>
            <a:r>
              <a:rPr lang="pt-BR" b="1" i="1" dirty="0">
                <a:solidFill>
                  <a:srgbClr val="00B050"/>
                </a:solidFill>
              </a:rPr>
              <a:t>primeira escolha </a:t>
            </a:r>
            <a:r>
              <a:rPr lang="pt-BR" dirty="0">
                <a:solidFill>
                  <a:schemeClr val="tx1"/>
                </a:solidFill>
              </a:rPr>
              <a:t>para medir a qualidade de um classificador.</a:t>
            </a:r>
          </a:p>
          <a:p>
            <a:r>
              <a:rPr lang="pt-BR" dirty="0">
                <a:solidFill>
                  <a:schemeClr val="tx1"/>
                </a:solidFill>
              </a:rPr>
              <a:t>Entretanto, ela pode ser </a:t>
            </a:r>
            <a:r>
              <a:rPr lang="pt-BR" b="1" i="1" dirty="0">
                <a:solidFill>
                  <a:srgbClr val="00B050"/>
                </a:solidFill>
              </a:rPr>
              <a:t>enganosa com problemas desbalanceados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Problemas onde uma ou algumas classes têm muito mais exemplos do que as demais.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/>
              <a:t>Nesses casos, ela pode nos levar a concluir que um </a:t>
            </a:r>
            <a:r>
              <a:rPr lang="pt-BR" b="1" i="1" dirty="0">
                <a:solidFill>
                  <a:srgbClr val="00B050"/>
                </a:solidFill>
              </a:rPr>
              <a:t>classificador ruim é muito bom</a:t>
            </a:r>
            <a:r>
              <a:rPr lang="pt-BR" dirty="0"/>
              <a:t>.</a:t>
            </a:r>
            <a:endParaRPr lang="pt-B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70A8A1-B016-521E-B475-1827A59F773A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70A8A1-B016-521E-B475-1827A59F7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80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189678" cy="5167312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da acurácia,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classes desbalanceadas, precisamos analisar outras métricas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tx1"/>
                    </a:solidFill>
                  </a:rPr>
                  <a:t>O mesmo aconteceria se TN fosse muito maior do que TP, FN e FP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189678" cy="5167312"/>
              </a:xfrm>
              <a:blipFill>
                <a:blip r:embed="rId3"/>
                <a:stretch>
                  <a:fillRect l="-926" t="-18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36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 + FP).</a:t>
            </a:r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do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positivos são altos</a:t>
            </a:r>
            <a:r>
              <a:rPr lang="pt-BR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i="1" dirty="0" err="1"/>
              <a:t>email</a:t>
            </a:r>
            <a:r>
              <a:rPr lang="pt-BR" dirty="0"/>
              <a:t> pode perder </a:t>
            </a:r>
            <a:r>
              <a:rPr lang="pt-BR" i="1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0D5ABCB4-5EB5-F832-F110-AD1F2FD3532A}"/>
              </a:ext>
            </a:extLst>
          </p:cNvPr>
          <p:cNvGraphicFramePr>
            <a:graphicFrameLocks noGrp="1"/>
          </p:cNvGraphicFramePr>
          <p:nvPr/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685BDF4E-E4CF-5896-0326-96A536D9643C}"/>
              </a:ext>
            </a:extLst>
          </p:cNvPr>
          <p:cNvSpPr/>
          <p:nvPr/>
        </p:nvSpPr>
        <p:spPr>
          <a:xfrm rot="16200000">
            <a:off x="2438401" y="4876801"/>
            <a:ext cx="609602" cy="20810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065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/>
              <a:t>Recall</a:t>
            </a:r>
            <a:r>
              <a:rPr lang="pt-BR" dirty="0"/>
              <a:t> ou sensibilidade é a proporção de exemplos da classe positiva corretamente classificados.</a:t>
            </a:r>
            <a:endParaRPr lang="pt-BR" b="1" i="1" dirty="0"/>
          </a:p>
          <a:p>
            <a:r>
              <a:rPr lang="pt-BR" dirty="0"/>
              <a:t>O </a:t>
            </a:r>
            <a:r>
              <a:rPr lang="pt-BR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de um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negativos são altos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AB28634A-9E6D-BA06-E08B-AF1826CF6578}"/>
              </a:ext>
            </a:extLst>
          </p:cNvPr>
          <p:cNvGraphicFramePr>
            <a:graphicFrameLocks noGrp="1"/>
          </p:cNvGraphicFramePr>
          <p:nvPr/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894B2598-B989-4F1A-AB5A-34B5BD2133A9}"/>
              </a:ext>
            </a:extLst>
          </p:cNvPr>
          <p:cNvSpPr/>
          <p:nvPr/>
        </p:nvSpPr>
        <p:spPr>
          <a:xfrm>
            <a:off x="2848303" y="5129049"/>
            <a:ext cx="641131" cy="11351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75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2349" y="1859491"/>
                <a:ext cx="5709300" cy="499850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É possível calcular as métricas anteriores para o cenário multiclasses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Para isso, 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Assim, obtém-se os valores das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métricas para cada uma das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</a:rPr>
                  <a:t> classes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2349" y="1859491"/>
                <a:ext cx="5709300" cy="4998509"/>
              </a:xfrm>
              <a:blipFill>
                <a:blip r:embed="rId3"/>
                <a:stretch>
                  <a:fillRect l="-1921" t="-2683" r="-14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51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6512468"/>
                  </p:ext>
                </p:extLst>
              </p:nvPr>
            </p:nvGraphicFramePr>
            <p:xfrm>
              <a:off x="20351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1321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1321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1321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828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887" t="-501449" r="-10173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1293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063640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40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74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5949868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42412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58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87474-9D5C-0B3D-63E8-AD1CF986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 versus </a:t>
            </a:r>
            <a:r>
              <a:rPr lang="pt-BR" i="1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DAA94B-AA8F-AF15-EE11-8B107DF8C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136" y="1825624"/>
            <a:ext cx="6352162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</a:t>
            </a:r>
            <a:r>
              <a:rPr lang="pt-BR" b="1" i="1" dirty="0">
                <a:solidFill>
                  <a:srgbClr val="00B050"/>
                </a:solidFill>
              </a:rPr>
              <a:t>precisão</a:t>
            </a:r>
            <a:r>
              <a:rPr lang="pt-BR" dirty="0"/>
              <a:t> não fornece informações a respeito da quantidade de </a:t>
            </a:r>
            <a:r>
              <a:rPr lang="pt-BR" b="1" i="1" dirty="0">
                <a:solidFill>
                  <a:srgbClr val="00B050"/>
                </a:solidFill>
              </a:rPr>
              <a:t>falsos negativos</a:t>
            </a:r>
            <a:r>
              <a:rPr lang="pt-BR" dirty="0"/>
              <a:t>. </a:t>
            </a:r>
          </a:p>
          <a:p>
            <a:r>
              <a:rPr lang="pt-BR" dirty="0"/>
              <a:t>Por outro lado, o </a:t>
            </a:r>
            <a:r>
              <a:rPr lang="pt-BR" b="1" i="1" dirty="0">
                <a:solidFill>
                  <a:srgbClr val="00B050"/>
                </a:solidFill>
              </a:rPr>
              <a:t>recall</a:t>
            </a:r>
            <a:r>
              <a:rPr lang="pt-BR" dirty="0"/>
              <a:t> não fornece informações a respeito da quantidade de </a:t>
            </a:r>
            <a:r>
              <a:rPr lang="pt-BR" b="1" i="1" dirty="0">
                <a:solidFill>
                  <a:srgbClr val="00B050"/>
                </a:solidFill>
              </a:rPr>
              <a:t>falsos positivos</a:t>
            </a:r>
            <a:r>
              <a:rPr lang="pt-BR" dirty="0"/>
              <a:t>.</a:t>
            </a:r>
          </a:p>
          <a:p>
            <a:r>
              <a:rPr lang="pt-BR" dirty="0"/>
              <a:t>Mas e se os </a:t>
            </a:r>
            <a:r>
              <a:rPr lang="pt-BR" b="1" i="1" dirty="0">
                <a:solidFill>
                  <a:srgbClr val="00B050"/>
                </a:solidFill>
              </a:rPr>
              <a:t>custos associados a falsos positivos e negativos são iguais</a:t>
            </a:r>
            <a:r>
              <a:rPr lang="pt-BR" dirty="0"/>
              <a:t>?</a:t>
            </a:r>
          </a:p>
          <a:p>
            <a:r>
              <a:rPr lang="pt-BR" dirty="0"/>
              <a:t>Nesse caso, para analisarmos o desempenho de um classificador, precisamos de uma métrica que </a:t>
            </a:r>
            <a:r>
              <a:rPr lang="pt-BR" b="1" i="1" dirty="0">
                <a:solidFill>
                  <a:srgbClr val="00B050"/>
                </a:solidFill>
              </a:rPr>
              <a:t>combine as duas</a:t>
            </a:r>
            <a:r>
              <a:rPr lang="pt-BR" dirty="0"/>
              <a:t>.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B66DD82C-2C7C-932B-0676-6777E743E2CA}"/>
                  </a:ext>
                </a:extLst>
              </p:cNvPr>
              <p:cNvSpPr txBox="1"/>
              <p:nvPr/>
            </p:nvSpPr>
            <p:spPr>
              <a:xfrm>
                <a:off x="838200" y="4204505"/>
                <a:ext cx="3417711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B66DD82C-2C7C-932B-0676-6777E743E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04505"/>
                <a:ext cx="3417711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C33F56B-917E-EDAE-B038-52C2901A324E}"/>
                  </a:ext>
                </a:extLst>
              </p:cNvPr>
              <p:cNvSpPr txBox="1"/>
              <p:nvPr/>
            </p:nvSpPr>
            <p:spPr>
              <a:xfrm>
                <a:off x="577143" y="2563651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C33F56B-917E-EDAE-B038-52C2901A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43" y="2563651"/>
                <a:ext cx="3939823" cy="1022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53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</a:t>
            </a:r>
            <a:r>
              <a:rPr lang="pt-BR" i="1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8518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O F1-</a:t>
                </a:r>
                <a:r>
                  <a:rPr lang="pt-BR" i="1" dirty="0"/>
                  <a:t>score</a:t>
                </a:r>
                <a:r>
                  <a:rPr lang="pt-BR" dirty="0"/>
                  <a:t> combina as duas métricas em uma única.</a:t>
                </a:r>
              </a:p>
              <a:p>
                <a:r>
                  <a:rPr lang="pt-BR" dirty="0"/>
                  <a:t>A métrica dá a mesma importância a </a:t>
                </a:r>
                <a:r>
                  <a:rPr lang="pt-BR" b="1" i="1" dirty="0"/>
                  <a:t>precisão</a:t>
                </a:r>
                <a:r>
                  <a:rPr lang="pt-BR" dirty="0"/>
                  <a:t> e para o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Em outras palavras,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dirty="0"/>
                  <a:t> significa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FN</m:t>
                    </m:r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FP</m:t>
                    </m:r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85187" cy="5032375"/>
              </a:xfrm>
              <a:blipFill>
                <a:blip r:embed="rId2"/>
                <a:stretch>
                  <a:fillRect l="-981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1589091" y="4664413"/>
                <a:ext cx="9013818" cy="1418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91" y="4664413"/>
                <a:ext cx="9013818" cy="1418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5444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</a:t>
            </a:r>
            <a:r>
              <a:rPr lang="pt-BR" b="1" i="1" dirty="0">
                <a:solidFill>
                  <a:srgbClr val="00B050"/>
                </a:solidFill>
              </a:rPr>
              <a:t>problemas</a:t>
            </a:r>
            <a:r>
              <a:rPr lang="pt-BR" dirty="0"/>
              <a:t> que podemos nos deparar quando trabalhando com modelos de ML: </a:t>
            </a:r>
            <a:r>
              <a:rPr lang="pt-BR" b="1" i="1" dirty="0">
                <a:solidFill>
                  <a:srgbClr val="00B050"/>
                </a:solidFill>
              </a:rPr>
              <a:t>subajuste</a:t>
            </a:r>
            <a:r>
              <a:rPr lang="pt-BR" dirty="0"/>
              <a:t> 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Vimos como a </a:t>
            </a:r>
            <a:r>
              <a:rPr lang="pt-BR" b="1" i="1" dirty="0">
                <a:solidFill>
                  <a:srgbClr val="00B050"/>
                </a:solidFill>
              </a:rPr>
              <a:t>divisão do conjunto total de amostras </a:t>
            </a:r>
            <a:r>
              <a:rPr lang="pt-BR" dirty="0"/>
              <a:t>em conjuntos de treinamento, validação e teste pode nos </a:t>
            </a:r>
            <a:r>
              <a:rPr lang="pt-BR" b="1" i="1" dirty="0">
                <a:solidFill>
                  <a:srgbClr val="00B050"/>
                </a:solidFill>
              </a:rPr>
              <a:t>ajudar a analisar o desempenho de um modelo</a:t>
            </a:r>
            <a:r>
              <a:rPr lang="pt-BR" dirty="0"/>
              <a:t> de ML e entender se o modelo está </a:t>
            </a:r>
            <a:r>
              <a:rPr lang="pt-BR" b="1" i="1" dirty="0">
                <a:solidFill>
                  <a:srgbClr val="00B050"/>
                </a:solidFill>
              </a:rPr>
              <a:t>subajustando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sobreajustando</a:t>
            </a:r>
            <a:r>
              <a:rPr lang="pt-BR" dirty="0"/>
              <a:t> ou </a:t>
            </a:r>
            <a:r>
              <a:rPr lang="pt-BR" b="1" i="1" dirty="0">
                <a:solidFill>
                  <a:srgbClr val="00B050"/>
                </a:solidFill>
              </a:rPr>
              <a:t>generalizando</a:t>
            </a:r>
            <a:r>
              <a:rPr lang="pt-BR" dirty="0"/>
              <a:t>.</a:t>
            </a:r>
          </a:p>
          <a:p>
            <a:r>
              <a:rPr lang="pt-BR" dirty="0"/>
              <a:t>Para fazer 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um classificador.</a:t>
            </a:r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EB0AB5-A38B-16DC-1635-6A42E195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9854"/>
            <a:ext cx="10515600" cy="11382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dirty="0"/>
              <a:t>Anexo I: Acurácia versus precisão</a:t>
            </a:r>
          </a:p>
        </p:txBody>
      </p:sp>
    </p:spTree>
    <p:extLst>
      <p:ext uri="{BB962C8B-B14F-4D97-AF65-F5344CB8AC3E}">
        <p14:creationId xmlns:p14="http://schemas.microsoft.com/office/powerpoint/2010/main" val="327949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58330-6491-8928-0519-F252D4F9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2EDB56-C25A-3B0E-965B-3CFF3881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244" y="1825624"/>
            <a:ext cx="5621867" cy="5032375"/>
          </a:xfrm>
        </p:spPr>
        <p:txBody>
          <a:bodyPr>
            <a:normAutofit/>
          </a:bodyPr>
          <a:lstStyle/>
          <a:p>
            <a:r>
              <a:rPr lang="pt-BR" dirty="0"/>
              <a:t>Em um conjunto de predições: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predições em relação aos rótulos, ou seja, o quão perto estão do alvo.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  <a:p>
            <a:r>
              <a:rPr lang="pt-BR" dirty="0"/>
              <a:t>A precisão é independente da acurácia. </a:t>
            </a:r>
          </a:p>
          <a:p>
            <a:r>
              <a:rPr lang="pt-BR" dirty="0"/>
              <a:t>Isso significa que é possível ter um modelo muito preciso, mas não muito exato, e também é possível ser exato sem ser preciso.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85A443-FAE1-D81B-CF1E-2866E830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38" y="1941688"/>
            <a:ext cx="4654962" cy="48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145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Figuras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268346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maior dificuldade em classificar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contabiliza o número de classificações corretas e incorretas </a:t>
                </a:r>
                <a:r>
                  <a:rPr lang="pt-BR" sz="2800" dirty="0"/>
                  <a:t>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matriz quadrada </a:t>
                </a:r>
                <a:r>
                  <a:rPr lang="pt-BR" dirty="0"/>
                  <a:t>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diagonal principal </a:t>
                </a:r>
                <a:r>
                  <a:rPr lang="pt-BR" sz="2800" dirty="0"/>
                  <a:t>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classificações corretas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7030A0"/>
                    </a:solidFill>
                  </a:rPr>
                  <a:t>linha</a:t>
                </a:r>
                <a:r>
                  <a:rPr lang="pt-BR" sz="2800" dirty="0"/>
                  <a:t> indica o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pt-BR" sz="2800" b="1" i="1" dirty="0">
                    <a:solidFill>
                      <a:srgbClr val="00B050"/>
                    </a:solidFill>
                  </a:rPr>
                  <a:t>-</a:t>
                </a:r>
                <a:r>
                  <a:rPr lang="pt-BR" sz="2800" b="1" i="1" dirty="0" err="1">
                    <a:solidFill>
                      <a:srgbClr val="00B050"/>
                    </a:solidFill>
                  </a:rPr>
                  <a:t>ésima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 classe</a:t>
                </a:r>
                <a:r>
                  <a:rPr lang="pt-BR" sz="2800" dirty="0"/>
                  <a:t>, incluindo exemplos que pertencem e não pertencem à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7030A0"/>
                    </a:solidFill>
                  </a:rPr>
                  <a:t>coluna</a:t>
                </a:r>
                <a:r>
                  <a:rPr lang="pt-BR" sz="2800" dirty="0"/>
                  <a:t> indica o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total de exemplos que realmente pertencem à </a:t>
                </a:r>
                <a14:m>
                  <m:oMath xmlns:m="http://schemas.openxmlformats.org/officeDocument/2006/math">
                    <m:r>
                      <a:rPr lang="pt-BR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pt-BR" sz="2800" b="1" i="1" dirty="0">
                    <a:solidFill>
                      <a:srgbClr val="00B050"/>
                    </a:solidFill>
                  </a:rPr>
                  <a:t>-</a:t>
                </a:r>
                <a:r>
                  <a:rPr lang="pt-BR" sz="2800" b="1" i="1" dirty="0" err="1">
                    <a:solidFill>
                      <a:srgbClr val="00B050"/>
                    </a:solidFill>
                  </a:rPr>
                  <a:t>ésima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 classe</a:t>
                </a:r>
                <a:r>
                  <a:rPr lang="pt-BR" sz="2800" dirty="0"/>
                  <a:t>, incluindo classificações corretas e incorretas.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1937" r="-17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96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4114741" y="2367844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41" y="2367844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Direita 3">
            <a:extLst>
              <a:ext uri="{FF2B5EF4-FFF2-40B4-BE49-F238E27FC236}">
                <a16:creationId xmlns:a16="http://schemas.microsoft.com/office/drawing/2014/main" id="{314F6830-34E9-8654-9AF0-D69DE9FAE980}"/>
              </a:ext>
            </a:extLst>
          </p:cNvPr>
          <p:cNvSpPr/>
          <p:nvPr/>
        </p:nvSpPr>
        <p:spPr>
          <a:xfrm rot="16200000" flipH="1">
            <a:off x="6371397" y="2963136"/>
            <a:ext cx="340913" cy="33949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46DBC8-FBDE-250B-240D-193F0A609C0C}"/>
              </a:ext>
            </a:extLst>
          </p:cNvPr>
          <p:cNvSpPr txBox="1"/>
          <p:nvPr/>
        </p:nvSpPr>
        <p:spPr>
          <a:xfrm>
            <a:off x="4844376" y="4846951"/>
            <a:ext cx="339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Rótulos</a:t>
            </a:r>
            <a:r>
              <a:rPr lang="pt-BR" dirty="0"/>
              <a:t>: classes a que realmente pertencem os exemplos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E94D5995-3604-C1B4-B485-9B393568D39B}"/>
              </a:ext>
            </a:extLst>
          </p:cNvPr>
          <p:cNvSpPr/>
          <p:nvPr/>
        </p:nvSpPr>
        <p:spPr>
          <a:xfrm flipH="1">
            <a:off x="4172678" y="2509734"/>
            <a:ext cx="340913" cy="18385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3B44CB-FB5A-9774-1C6B-808D8FC9AA1C}"/>
              </a:ext>
            </a:extLst>
          </p:cNvPr>
          <p:cNvSpPr txBox="1"/>
          <p:nvPr/>
        </p:nvSpPr>
        <p:spPr>
          <a:xfrm>
            <a:off x="1381327" y="3105832"/>
            <a:ext cx="27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Predições</a:t>
            </a:r>
            <a:r>
              <a:rPr lang="pt-BR" dirty="0"/>
              <a:t>: classes a que os exemplos foram atribuídos</a:t>
            </a:r>
          </a:p>
        </p:txBody>
      </p:sp>
    </p:spTree>
    <p:extLst>
      <p:ext uri="{BB962C8B-B14F-4D97-AF65-F5344CB8AC3E}">
        <p14:creationId xmlns:p14="http://schemas.microsoft.com/office/powerpoint/2010/main" val="425213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atribuídos à classe positiva,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03104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819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3361" t="-8197" r="-4202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1169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418656-538C-BBD9-47FA-40A924A66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5381"/>
            <a:ext cx="10515600" cy="2967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800" b="1" i="1" dirty="0"/>
              <a:t>Nós podemos calcular algumas métricas de desempenho importantes a partir das informações contidas na matriz de confusão.</a:t>
            </a:r>
          </a:p>
        </p:txBody>
      </p:sp>
    </p:spTree>
    <p:extLst>
      <p:ext uri="{BB962C8B-B14F-4D97-AF65-F5344CB8AC3E}">
        <p14:creationId xmlns:p14="http://schemas.microsoft.com/office/powerpoint/2010/main" val="37945152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13512</TotalTime>
  <Words>2555</Words>
  <Application>Microsoft Office PowerPoint</Application>
  <PresentationFormat>Widescreen</PresentationFormat>
  <Paragraphs>238</Paragraphs>
  <Slides>27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Apresentação do PowerPoint</vt:lpstr>
      <vt:lpstr>Acurácia</vt:lpstr>
      <vt:lpstr>Acurácia</vt:lpstr>
      <vt:lpstr>Acurácia</vt:lpstr>
      <vt:lpstr>Precisão</vt:lpstr>
      <vt:lpstr>Recall</vt:lpstr>
      <vt:lpstr>Matriz de confusão para caso multiclasses (Q&gt;2)</vt:lpstr>
      <vt:lpstr>Matriz de confusão para caso multiclasses (Q&gt;2)</vt:lpstr>
      <vt:lpstr>Precisão versus 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Acurácia versus precisão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2323</cp:revision>
  <dcterms:created xsi:type="dcterms:W3CDTF">2020-01-20T13:50:05Z</dcterms:created>
  <dcterms:modified xsi:type="dcterms:W3CDTF">2023-09-30T20:52:08Z</dcterms:modified>
</cp:coreProperties>
</file>